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57" r:id="rId4"/>
    <p:sldId id="258" r:id="rId5"/>
    <p:sldId id="261" r:id="rId6"/>
    <p:sldId id="263" r:id="rId7"/>
    <p:sldId id="264" r:id="rId8"/>
    <p:sldId id="267" r:id="rId9"/>
    <p:sldId id="268" r:id="rId10"/>
    <p:sldId id="260" r:id="rId11"/>
    <p:sldId id="262" r:id="rId12"/>
    <p:sldId id="265" r:id="rId13"/>
    <p:sldId id="259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5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72A270-23D3-4DD8-A81A-AC472C46A4C3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A46912-A05D-42F8-B430-E2C2E66A9D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761999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36576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ISO/IEC 27000 BRIEFING.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This is the preservation of </a:t>
            </a:r>
            <a:r>
              <a:rPr lang="en-US" b="1" dirty="0" smtClean="0"/>
              <a:t>Confidentiality, </a:t>
            </a:r>
          </a:p>
          <a:p>
            <a:pPr>
              <a:buNone/>
            </a:pPr>
            <a:r>
              <a:rPr lang="en-US" b="1" dirty="0" smtClean="0"/>
              <a:t>      Integrity </a:t>
            </a:r>
            <a:r>
              <a:rPr lang="en-US" dirty="0" smtClean="0"/>
              <a:t>and</a:t>
            </a:r>
            <a:r>
              <a:rPr lang="en-US" b="1" dirty="0" smtClean="0"/>
              <a:t> Availability </a:t>
            </a:r>
            <a:r>
              <a:rPr lang="en-US" dirty="0" smtClean="0"/>
              <a:t>of</a:t>
            </a:r>
            <a:r>
              <a:rPr lang="en-US" b="1" dirty="0" smtClean="0"/>
              <a:t> </a:t>
            </a:r>
            <a:r>
              <a:rPr lang="en-US" dirty="0" smtClean="0"/>
              <a:t>information.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An information is said to be secured when it fully contain the C I A aspect in it.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solidFill>
                  <a:schemeClr val="tx1"/>
                </a:solidFill>
              </a:rPr>
              <a:t>What is information security</a:t>
            </a:r>
            <a:endParaRPr 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</a:t>
            </a:r>
            <a:r>
              <a:rPr lang="en-US" dirty="0" smtClean="0"/>
              <a:t>-confidentiality;-</a:t>
            </a:r>
            <a:r>
              <a:rPr lang="en-US" sz="2000" dirty="0" smtClean="0">
                <a:latin typeface="Book Antiqua" pitchFamily="18" charset="0"/>
              </a:rPr>
              <a:t>It’s a property that entails an information is not made available or undisclosed to unauthorized persons but  </a:t>
            </a:r>
            <a:r>
              <a:rPr lang="en-US" sz="2000" b="1" dirty="0" smtClean="0">
                <a:latin typeface="Book Antiqua" pitchFamily="18" charset="0"/>
              </a:rPr>
              <a:t>ONLY</a:t>
            </a:r>
            <a:r>
              <a:rPr lang="en-US" sz="2000" dirty="0" smtClean="0">
                <a:latin typeface="Book Antiqua" pitchFamily="18" charset="0"/>
              </a:rPr>
              <a:t> to authorized persons.</a:t>
            </a:r>
          </a:p>
          <a:p>
            <a:r>
              <a:rPr lang="en-US" sz="2400" b="1" dirty="0" smtClean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-Integrity;-</a:t>
            </a:r>
            <a:r>
              <a:rPr lang="en-US" sz="2000" dirty="0" smtClean="0">
                <a:latin typeface="Book Antiqua" pitchFamily="18" charset="0"/>
              </a:rPr>
              <a:t>It’s a property  of protecting the accuracy and completeness of an information.</a:t>
            </a:r>
          </a:p>
          <a:p>
            <a:r>
              <a:rPr lang="en-US" sz="2400" b="1" dirty="0" smtClean="0">
                <a:latin typeface="Book Antiqua" pitchFamily="18" charset="0"/>
              </a:rPr>
              <a:t>A</a:t>
            </a:r>
            <a:r>
              <a:rPr lang="en-US" sz="2000" dirty="0" smtClean="0">
                <a:latin typeface="Book Antiqua" pitchFamily="18" charset="0"/>
              </a:rPr>
              <a:t>-</a:t>
            </a:r>
            <a:r>
              <a:rPr lang="en-US" sz="2400" dirty="0" smtClean="0">
                <a:latin typeface="Book Antiqua" pitchFamily="18" charset="0"/>
              </a:rPr>
              <a:t>Availability</a:t>
            </a:r>
            <a:r>
              <a:rPr lang="en-US" sz="2000" dirty="0" smtClean="0">
                <a:latin typeface="Book Antiqua" pitchFamily="18" charset="0"/>
              </a:rPr>
              <a:t>;-It’s a property of an information being </a:t>
            </a:r>
            <a:r>
              <a:rPr lang="en-US" sz="2000" dirty="0" err="1" smtClean="0">
                <a:latin typeface="Book Antiqua" pitchFamily="18" charset="0"/>
              </a:rPr>
              <a:t>readly</a:t>
            </a:r>
            <a:r>
              <a:rPr lang="en-US" sz="2000" dirty="0" smtClean="0">
                <a:latin typeface="Book Antiqua" pitchFamily="18" charset="0"/>
              </a:rPr>
              <a:t> accessible in usable form upon request/demand by an authorized person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C.I.A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24071"/>
          </a:xfrm>
        </p:spPr>
        <p:txBody>
          <a:bodyPr/>
          <a:lstStyle/>
          <a:p>
            <a:r>
              <a:rPr lang="en-US" dirty="0" smtClean="0"/>
              <a:t>Good decision making.</a:t>
            </a:r>
          </a:p>
          <a:p>
            <a:r>
              <a:rPr lang="en-US" dirty="0" smtClean="0"/>
              <a:t>Competitive advantage.</a:t>
            </a:r>
          </a:p>
          <a:p>
            <a:r>
              <a:rPr lang="en-US" dirty="0" smtClean="0"/>
              <a:t>Order.</a:t>
            </a:r>
          </a:p>
          <a:p>
            <a:r>
              <a:rPr lang="en-US" dirty="0" smtClean="0"/>
              <a:t>Proper information relay.</a:t>
            </a:r>
          </a:p>
          <a:p>
            <a:r>
              <a:rPr lang="en-US" dirty="0" smtClean="0"/>
              <a:t>Control.</a:t>
            </a:r>
          </a:p>
          <a:p>
            <a:r>
              <a:rPr lang="en-US" dirty="0" smtClean="0"/>
              <a:t>Safety.</a:t>
            </a:r>
          </a:p>
          <a:p>
            <a:r>
              <a:rPr lang="en-US" dirty="0" smtClean="0"/>
              <a:t>Self esteem (personal level).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Benefits of information security in an </a:t>
            </a:r>
            <a:r>
              <a:rPr lang="en-US" sz="2400" dirty="0" err="1" smtClean="0">
                <a:solidFill>
                  <a:schemeClr val="tx1"/>
                </a:solidFill>
              </a:rPr>
              <a:t>orgarnization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 What is an </a:t>
            </a:r>
            <a:r>
              <a:rPr lang="en-US" b="1" dirty="0" smtClean="0"/>
              <a:t>asse</a:t>
            </a:r>
            <a:r>
              <a:rPr lang="en-US" dirty="0" smtClean="0"/>
              <a:t>t?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  Any valuable thing to an organization.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Asset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image.</a:t>
            </a:r>
          </a:p>
          <a:p>
            <a:r>
              <a:rPr lang="en-US" dirty="0" smtClean="0"/>
              <a:t>Information.</a:t>
            </a:r>
          </a:p>
          <a:p>
            <a:r>
              <a:rPr lang="en-US" dirty="0" smtClean="0"/>
              <a:t>Physical.</a:t>
            </a:r>
          </a:p>
          <a:p>
            <a:r>
              <a:rPr lang="en-US" dirty="0" smtClean="0"/>
              <a:t>Human resource (Human capital).</a:t>
            </a:r>
          </a:p>
          <a:p>
            <a:r>
              <a:rPr lang="en-US" dirty="0" smtClean="0"/>
              <a:t>Software.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Asset categories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>
              <a:latin typeface="Book Antiqua" pitchFamily="18" charset="0"/>
            </a:endParaRPr>
          </a:p>
          <a:p>
            <a:pPr algn="ctr"/>
            <a:endParaRPr lang="en-US" sz="4800" dirty="0" smtClean="0">
              <a:latin typeface="Book Antiqua" pitchFamily="18" charset="0"/>
            </a:endParaRPr>
          </a:p>
          <a:p>
            <a:pPr algn="ctr"/>
            <a:r>
              <a:rPr lang="en-US" sz="4800" dirty="0" smtClean="0">
                <a:latin typeface="Book Antiqua" pitchFamily="18" charset="0"/>
              </a:rPr>
              <a:t>Context of the organization</a:t>
            </a:r>
            <a:endParaRPr lang="en-US" sz="4800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organization and its context.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internal</a:t>
            </a:r>
            <a:r>
              <a:rPr lang="en-US" dirty="0" smtClean="0"/>
              <a:t>, </a:t>
            </a:r>
            <a:r>
              <a:rPr lang="en-US" b="1" dirty="0" smtClean="0"/>
              <a:t>external</a:t>
            </a:r>
            <a:r>
              <a:rPr lang="en-US" dirty="0" smtClean="0"/>
              <a:t> issues and </a:t>
            </a:r>
            <a:r>
              <a:rPr lang="en-US" b="1" dirty="0" smtClean="0"/>
              <a:t>interested</a:t>
            </a:r>
            <a:r>
              <a:rPr lang="en-US" dirty="0" smtClean="0"/>
              <a:t> parties that affect and are affected by the organization.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CONTEXT OF THE ORGANIZATION</a:t>
            </a:r>
            <a:endParaRPr 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sz="4000" dirty="0" smtClean="0"/>
              <a:t>Internal issues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Organizational structure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Strategic objectives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Internal stake holders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Contractual relationship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Policies and governance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Organizational culture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sz="4000" dirty="0" smtClean="0"/>
              <a:t>External issues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Social culture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Legal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Technological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Political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Ecological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Competition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dirty="0" smtClean="0"/>
              <a:t>                     </a:t>
            </a:r>
            <a:r>
              <a:rPr lang="en-US" sz="3500" b="1" dirty="0" smtClean="0"/>
              <a:t>Interested parties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Stake holders.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Consumer.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Suppliers.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Competitors.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Intermediaries.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organization shall determine interested parties that are relevant to the information security management system and the requirements of these interested parties relevant to the information security.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To enhance understanding information and information security.</a:t>
            </a:r>
          </a:p>
          <a:p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To enhance understanding of the different kind of information and information media.</a:t>
            </a:r>
          </a:p>
          <a:p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To enhance understanding information life cycle in relation to ISMS.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Objectives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organization shall determine the boundaries and applicability of the information security management system to establish its scope.</a:t>
            </a:r>
          </a:p>
          <a:p>
            <a:r>
              <a:rPr lang="en-US" dirty="0" smtClean="0"/>
              <a:t>When defining the scope we need to consider.</a:t>
            </a:r>
          </a:p>
          <a:p>
            <a:pPr lvl="1"/>
            <a:r>
              <a:rPr lang="en-US" sz="1600" dirty="0" smtClean="0"/>
              <a:t>The internal and external issues</a:t>
            </a:r>
          </a:p>
          <a:p>
            <a:pPr lvl="1"/>
            <a:r>
              <a:rPr lang="en-US" sz="1600" dirty="0" smtClean="0"/>
              <a:t>Needs and expectations of interested parties.</a:t>
            </a:r>
          </a:p>
          <a:p>
            <a:pPr lvl="1"/>
            <a:r>
              <a:rPr lang="en-US" sz="1600" dirty="0" smtClean="0"/>
              <a:t> Interfaces and dependencies between activities performed by the organization and those that are performed by other organizations.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200" dirty="0" smtClean="0"/>
              <a:t>Note: The scope shall be available as a documented information which must clearly show the processes, boundary and assets .</a:t>
            </a:r>
          </a:p>
          <a:p>
            <a:pPr lvl="1"/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Defining the scope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provide quality tertiary education through teaching  and research at main and town campuses in Eldoret.</a:t>
            </a:r>
          </a:p>
          <a:p>
            <a:pPr>
              <a:buNone/>
            </a:pPr>
            <a:r>
              <a:rPr lang="en-US" dirty="0" smtClean="0"/>
              <a:t>It also includes consultancy and common outreach services . Asset of the university are human capital ,land infrastructure state of the art equipment and use of enterprise resources, planning to support the delivery of is mandate.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scope (Example)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Top management shall demonstrate leadership and commitment with respect to ISMS by ;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Ensuring  resources needed for ISMS are available.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Communicating the importance of ISMS and of conforming to the ISMS requirements.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Ensuring that the ISMS achieves it intended outcome(s)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Ensuring the integration of ISMS requirements in the organization’s processes.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Directing and supporting persons to contribute to the effectiveness of the ISMS.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Promoting continual improvement.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Ensuring </a:t>
            </a:r>
            <a:r>
              <a:rPr lang="en-US" sz="1800" b="1" dirty="0" smtClean="0"/>
              <a:t>information security policy </a:t>
            </a:r>
            <a:r>
              <a:rPr lang="en-US" sz="1800" dirty="0" smtClean="0"/>
              <a:t>and the </a:t>
            </a:r>
            <a:r>
              <a:rPr lang="en-US" sz="1800" b="1" dirty="0" smtClean="0"/>
              <a:t>information security objectives </a:t>
            </a:r>
            <a:r>
              <a:rPr lang="en-US" sz="1800" dirty="0" smtClean="0"/>
              <a:t>are established and are compatible with the strategic direction of the organization.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Supporting other relevant management roles to demonstrate their leadership as it applies to their areas of responsibility.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Leadership commitment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a high level statement of organization’s beliefs, goals and objectives and the general means for their  attainment.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 Security policy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has to be;-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Directive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Brief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Catches readers eye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 an A4 size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Characteristics of an </a:t>
            </a:r>
            <a:r>
              <a:rPr lang="en-US" dirty="0" err="1" smtClean="0">
                <a:solidFill>
                  <a:schemeClr val="tx1"/>
                </a:solidFill>
              </a:rPr>
              <a:t>informationsecurity</a:t>
            </a:r>
            <a:r>
              <a:rPr lang="en-US" dirty="0" smtClean="0">
                <a:solidFill>
                  <a:schemeClr val="tx1"/>
                </a:solidFill>
              </a:rPr>
              <a:t> policy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policy’s goal is to protect </a:t>
            </a:r>
            <a:r>
              <a:rPr lang="en-US" dirty="0" err="1" smtClean="0"/>
              <a:t>UoE</a:t>
            </a:r>
            <a:r>
              <a:rPr lang="en-US" dirty="0" smtClean="0"/>
              <a:t>  organization’s information assets against  all internal external deliberate and accidental threats.</a:t>
            </a:r>
          </a:p>
          <a:p>
            <a:r>
              <a:rPr lang="en-US" dirty="0" smtClean="0"/>
              <a:t>The VC shall approve the information security policy.</a:t>
            </a:r>
          </a:p>
          <a:p>
            <a:r>
              <a:rPr lang="en-US" dirty="0" smtClean="0"/>
              <a:t>The security policy ensures that:-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In formation will be protected against unauthorized access 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Confidentiality of information is assured.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Integrity of information will be maintained.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Awareness of information will be provided to all personnel on a regular basis.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Legislative and regulatory requirements will be met.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The policy will be reviewed by responsible team yearly and incase of any changes.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All heads of units are directly responsible for implementing the policy at their respective levels and for the adherence of their staff.</a:t>
            </a:r>
          </a:p>
          <a:p>
            <a:pPr>
              <a:buNone/>
            </a:pPr>
            <a:r>
              <a:rPr lang="en-US" sz="1200" dirty="0" smtClean="0"/>
              <a:t>                                                   </a:t>
            </a:r>
          </a:p>
          <a:p>
            <a:pPr>
              <a:buNone/>
            </a:pPr>
            <a:r>
              <a:rPr lang="en-US" sz="1200" dirty="0" smtClean="0"/>
              <a:t>                                                      VC’ SIGNATURE 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I</a:t>
            </a:r>
            <a:r>
              <a:rPr lang="en-US" dirty="0" smtClean="0"/>
              <a:t>:-Information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S</a:t>
            </a:r>
            <a:r>
              <a:rPr lang="en-US" dirty="0" smtClean="0"/>
              <a:t>:-Security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M</a:t>
            </a:r>
            <a:r>
              <a:rPr lang="en-US" dirty="0" smtClean="0"/>
              <a:t>:-Management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S</a:t>
            </a:r>
            <a:r>
              <a:rPr lang="en-US" dirty="0" smtClean="0"/>
              <a:t>:-System</a:t>
            </a:r>
          </a:p>
          <a:p>
            <a:pPr algn="ctr"/>
            <a:r>
              <a:rPr lang="en-US" sz="1800" dirty="0" smtClean="0"/>
              <a:t>Isms is a part of overall management system not technical.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             What is ISMS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2004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Information is an </a:t>
            </a:r>
            <a:r>
              <a:rPr lang="en-US" b="1" dirty="0" smtClean="0"/>
              <a:t>ASSET</a:t>
            </a:r>
            <a:r>
              <a:rPr lang="en-US" dirty="0" smtClean="0"/>
              <a:t> existing in many forms and has a great value to an organization thus calls for proper protection.                                             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information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>
              <a:latin typeface="Book Antiqua" pitchFamily="18" charset="0"/>
            </a:endParaRPr>
          </a:p>
          <a:p>
            <a:r>
              <a:rPr lang="en-US" sz="2400" b="1" dirty="0" smtClean="0">
                <a:latin typeface="Book Antiqua" pitchFamily="18" charset="0"/>
              </a:rPr>
              <a:t>Internal information</a:t>
            </a:r>
            <a:r>
              <a:rPr lang="en-US" sz="2400" dirty="0" smtClean="0">
                <a:latin typeface="Book Antiqua" pitchFamily="18" charset="0"/>
              </a:rPr>
              <a:t>;-Is a type of information in an organization which MUST be protected at any cost.</a:t>
            </a:r>
          </a:p>
          <a:p>
            <a:endParaRPr lang="en-US" sz="2400" dirty="0" smtClean="0">
              <a:latin typeface="Book Antiqua" pitchFamily="18" charset="0"/>
            </a:endParaRPr>
          </a:p>
          <a:p>
            <a:r>
              <a:rPr lang="en-US" sz="2400" b="1" dirty="0" smtClean="0">
                <a:latin typeface="Book Antiqua" pitchFamily="18" charset="0"/>
              </a:rPr>
              <a:t>Confidential information;-</a:t>
            </a:r>
            <a:r>
              <a:rPr lang="en-US" sz="2400" dirty="0" smtClean="0">
                <a:latin typeface="Book Antiqua" pitchFamily="18" charset="0"/>
              </a:rPr>
              <a:t>This is an information in an organization exempted from disclosure to an authorized persons.</a:t>
            </a:r>
          </a:p>
          <a:p>
            <a:endParaRPr lang="en-US" sz="2400" dirty="0" smtClean="0">
              <a:latin typeface="Book Antiqua" pitchFamily="18" charset="0"/>
            </a:endParaRPr>
          </a:p>
          <a:p>
            <a:r>
              <a:rPr lang="en-US" sz="2400" b="1" dirty="0" smtClean="0">
                <a:latin typeface="Book Antiqua" pitchFamily="18" charset="0"/>
              </a:rPr>
              <a:t>Shared/Public:-</a:t>
            </a:r>
            <a:r>
              <a:rPr lang="en-US" sz="2400" dirty="0" smtClean="0">
                <a:latin typeface="Book Antiqua" pitchFamily="18" charset="0"/>
              </a:rPr>
              <a:t>This is a type of information which can be made available to the public and other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Book Antiqua" pitchFamily="18" charset="0"/>
              </a:rPr>
              <a:t>Names ,addresses, phone numbers, personal information.</a:t>
            </a:r>
          </a:p>
          <a:p>
            <a:r>
              <a:rPr lang="en-US" sz="1800" dirty="0" smtClean="0">
                <a:latin typeface="Book Antiqua" pitchFamily="18" charset="0"/>
              </a:rPr>
              <a:t>Password.</a:t>
            </a:r>
          </a:p>
          <a:p>
            <a:r>
              <a:rPr lang="en-US" sz="1800" dirty="0" smtClean="0">
                <a:latin typeface="Book Antiqua" pitchFamily="18" charset="0"/>
              </a:rPr>
              <a:t>Designs, Patents(rights)technical research.</a:t>
            </a:r>
          </a:p>
          <a:p>
            <a:r>
              <a:rPr lang="en-US" sz="1800" dirty="0" smtClean="0">
                <a:latin typeface="Book Antiqua" pitchFamily="18" charset="0"/>
              </a:rPr>
              <a:t>Credit cards, bank account numbers.</a:t>
            </a:r>
          </a:p>
          <a:p>
            <a:r>
              <a:rPr lang="en-US" sz="1800" dirty="0" smtClean="0">
                <a:latin typeface="Book Antiqua" pitchFamily="18" charset="0"/>
              </a:rPr>
              <a:t>Plans .</a:t>
            </a:r>
          </a:p>
          <a:p>
            <a:r>
              <a:rPr lang="en-US" sz="1800" dirty="0" smtClean="0">
                <a:latin typeface="Book Antiqua" pitchFamily="18" charset="0"/>
              </a:rPr>
              <a:t>Contract bids, competitive analysis, market research.</a:t>
            </a:r>
          </a:p>
          <a:p>
            <a:r>
              <a:rPr lang="en-US" sz="1800" dirty="0" smtClean="0">
                <a:latin typeface="Book Antiqua" pitchFamily="18" charset="0"/>
              </a:rPr>
              <a:t>Commercial details(strategies ,finances ,business performance.</a:t>
            </a:r>
          </a:p>
          <a:p>
            <a:r>
              <a:rPr lang="en-US" sz="1800" dirty="0" smtClean="0">
                <a:latin typeface="Book Antiqua" pitchFamily="18" charset="0"/>
              </a:rPr>
              <a:t>Intelligence.</a:t>
            </a:r>
          </a:p>
          <a:p>
            <a:r>
              <a:rPr lang="en-US" sz="1800" dirty="0" smtClean="0">
                <a:latin typeface="Book Antiqua" pitchFamily="18" charset="0"/>
              </a:rPr>
              <a:t>Security information(risk assessment, network diagrams, facilities plans).</a:t>
            </a:r>
            <a:endParaRPr lang="en-US" sz="1800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Examples of information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Mail/e-mails.</a:t>
            </a:r>
          </a:p>
          <a:p>
            <a:r>
              <a:rPr lang="en-US" dirty="0" smtClean="0"/>
              <a:t>Papers (printed or handwritten)</a:t>
            </a:r>
          </a:p>
          <a:p>
            <a:r>
              <a:rPr lang="en-US" dirty="0" smtClean="0"/>
              <a:t>CD, Memory card sticks, </a:t>
            </a:r>
            <a:r>
              <a:rPr lang="en-US" dirty="0" err="1" smtClean="0"/>
              <a:t>DvDs</a:t>
            </a:r>
            <a:r>
              <a:rPr lang="en-US" dirty="0" smtClean="0"/>
              <a:t>, tapes, diskettes etc</a:t>
            </a:r>
          </a:p>
          <a:p>
            <a:r>
              <a:rPr lang="en-US" dirty="0" smtClean="0"/>
              <a:t>Data base</a:t>
            </a:r>
          </a:p>
          <a:p>
            <a:r>
              <a:rPr lang="en-US" dirty="0" smtClean="0"/>
              <a:t>Conversation (one on one /phone calls/chats)</a:t>
            </a:r>
          </a:p>
          <a:p>
            <a:r>
              <a:rPr lang="en-US" dirty="0" smtClean="0"/>
              <a:t>Websites/blogs/social networks/sites.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Types of information media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Creation-&gt;Store-&gt;Distribute-&gt;Modify-&gt;Archive-&gt;Delete.</a:t>
            </a:r>
          </a:p>
          <a:p>
            <a:pPr>
              <a:buNone/>
            </a:pPr>
            <a:endParaRPr lang="en-US" sz="2400" dirty="0" smtClean="0">
              <a:latin typeface="Book Antiqua" pitchFamily="18" charset="0"/>
            </a:endParaRPr>
          </a:p>
          <a:p>
            <a:pPr>
              <a:buNone/>
            </a:pPr>
            <a:endParaRPr lang="en-US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Information MUST maintain C.I.A  throughout the life </a:t>
            </a:r>
            <a:r>
              <a:rPr lang="en-US" sz="2400" dirty="0" err="1" smtClean="0">
                <a:latin typeface="Book Antiqua" pitchFamily="18" charset="0"/>
              </a:rPr>
              <a:t>cyle</a:t>
            </a:r>
            <a:r>
              <a:rPr lang="en-US" sz="2400" dirty="0" smtClean="0">
                <a:latin typeface="Book Antiqua" pitchFamily="18" charset="0"/>
              </a:rPr>
              <a:t> for it to remain protected/secured.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 cycle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If information is not well protected it can suffer: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ook Antiqua" pitchFamily="18" charset="0"/>
              </a:rPr>
              <a:t>Unauthorized disclosure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ook Antiqua" pitchFamily="18" charset="0"/>
              </a:rPr>
              <a:t>Loss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ook Antiqua" pitchFamily="18" charset="0"/>
              </a:rPr>
              <a:t>Accidental disclosure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ook Antiqua" pitchFamily="18" charset="0"/>
              </a:rPr>
              <a:t>Theft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ook Antiqua" pitchFamily="18" charset="0"/>
              </a:rPr>
              <a:t>Lack of integrity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ook Antiqua" pitchFamily="18" charset="0"/>
              </a:rPr>
              <a:t>Unavailability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ook Antiqua" pitchFamily="18" charset="0"/>
              </a:rPr>
              <a:t>Unauthorized modification.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 threat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1355</TotalTime>
  <Words>981</Words>
  <Application>Microsoft Office PowerPoint</Application>
  <PresentationFormat>On-screen Show (4:3)</PresentationFormat>
  <Paragraphs>173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Slide 1</vt:lpstr>
      <vt:lpstr>Objectives</vt:lpstr>
      <vt:lpstr>                 What is ISMS ?</vt:lpstr>
      <vt:lpstr>What is information</vt:lpstr>
      <vt:lpstr>Types of information</vt:lpstr>
      <vt:lpstr>Examples of information</vt:lpstr>
      <vt:lpstr>Types of information media</vt:lpstr>
      <vt:lpstr>Information cycle</vt:lpstr>
      <vt:lpstr>Information threat</vt:lpstr>
      <vt:lpstr>What is information security</vt:lpstr>
      <vt:lpstr>C.I.A</vt:lpstr>
      <vt:lpstr>Benefits of information security in an orgarnization</vt:lpstr>
      <vt:lpstr>Asset</vt:lpstr>
      <vt:lpstr>Asset categories</vt:lpstr>
      <vt:lpstr>Slide 15</vt:lpstr>
      <vt:lpstr>CONTEXT OF THE ORGANIZATION</vt:lpstr>
      <vt:lpstr>Slide 17</vt:lpstr>
      <vt:lpstr>Slide 18</vt:lpstr>
      <vt:lpstr>Slide 19</vt:lpstr>
      <vt:lpstr>Defining the scope</vt:lpstr>
      <vt:lpstr>The scope (Example)</vt:lpstr>
      <vt:lpstr>Leadership commitment</vt:lpstr>
      <vt:lpstr>Information Security policy</vt:lpstr>
      <vt:lpstr>Characteristics of an informationsecurity policy</vt:lpstr>
      <vt:lpstr>Policy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ISMS ?</dc:title>
  <dc:creator>Chidzuga</dc:creator>
  <cp:lastModifiedBy>Chidzuga</cp:lastModifiedBy>
  <cp:revision>110</cp:revision>
  <dcterms:created xsi:type="dcterms:W3CDTF">2017-04-30T11:46:01Z</dcterms:created>
  <dcterms:modified xsi:type="dcterms:W3CDTF">2017-06-06T13:40:09Z</dcterms:modified>
</cp:coreProperties>
</file>